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77" r:id="rId7"/>
    <p:sldId id="260" r:id="rId8"/>
    <p:sldId id="261" r:id="rId9"/>
    <p:sldId id="278" r:id="rId10"/>
    <p:sldId id="279" r:id="rId11"/>
    <p:sldId id="262" r:id="rId12"/>
    <p:sldId id="26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4BD5B-77F2-4961-8285-6D9BFB654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F35596-5AC7-4C5D-8FA3-58B5FC178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DEE6A3-A60D-4D87-AE23-289BC570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2812BF-C732-4A30-A217-1FE32EEF7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A7EA12-DD9F-46A6-AF99-648D864C6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06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AF77C-F509-47E8-B0A1-B61318C5D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D6725B-F70B-453C-8A5A-387E9E492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FAFEB1-D31F-4E33-9B72-88FBD62E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918E7A-6C42-448D-91D5-1A0C9D6D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50CFA8-CE3F-4F64-A137-014595ED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662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272373D-1911-4928-8CC9-809A6E65B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045BCE-1D34-4BE2-9B61-22B9599E1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69B61D-DA49-4E8E-A359-B8165E364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822484-700C-4C59-A22D-9FC5143E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089D74-1698-4795-A72B-689CC4C56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93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BED89E-D0B8-4DAF-A095-CA412EB76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D82D42-8D25-4122-89A8-6DCFC3555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1B8EF7-EE31-43A0-AE0D-E7FD736AE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ACDEDB-C5FB-4AD6-AA80-73B56694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02509C-658C-48C5-B4C9-5F550D378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78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84C6D7-69CE-4E23-A41D-978C3E34D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00F9AB-617C-4034-935F-7263889DE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760DBD-DD88-4F96-A6CF-8F927F854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B90E72-BFFC-4BDF-B4EF-4374711B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C735B5-3616-44D6-96EF-AB09DFB28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59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F1CB1-7BB7-454D-AAD0-A0B460A34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5F1859-417C-49BA-A12A-42BBAE198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751F96-9CBA-4B11-899B-6A6CEA19D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DEC646-B6E9-4D03-811D-D27CDBB0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E61BB1-26F6-42D7-8E94-51C4BCA3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9E2825-09CB-47EB-A460-19073BEAB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56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C7068-8438-408C-B81F-D0C8B77B9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A8899B-3CE0-4D75-A197-90A766C8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BB1B37-4A59-47B8-A9DD-674A5AAC4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375A59C-35F1-47D7-AA9B-A7957528F2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F40A8FC-07C4-44BE-B930-957C4B26A7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CB70EBF-AA86-4570-BC6F-ED5F41E59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76101E2-8E81-4A33-9CBD-E20B0B1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521F1DA-5734-48F4-8150-14BD3368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68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4F6FF-9348-45BD-B3BD-EA5E2EA4D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BB6686B-7FA2-4399-AE37-74A11FC6B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A68CFCA-3EE2-4E77-9FFF-5AD0EA242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0BD05F9-DDE9-467F-94B5-35633C3CF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79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B2863AE-B654-4780-A152-F49670CD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5F05915-6439-4788-B01A-6687E85B1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CC6D4A-1058-4A8F-9FBC-2236AD841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74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A4552-4027-46B7-BB1D-B9A67DB33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45E51E-F8AE-4F74-8FEC-BC25E119F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07F460-BC0D-48DB-B41F-B1968ED91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CDDCC7-444C-4939-970A-E152F8F5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ACF6AF-3D81-4CAA-8913-56E36274C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F94661-EDE4-438C-80DA-C661D094A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41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3FA604-335A-4635-AA14-3AE47B789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1AFF23-19D8-493B-878A-DFE0E9609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15B1A9-FC2D-4468-9BE5-F943E79E8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C30D1C-762C-418D-AE55-983A43077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95F6E9-7DF7-4578-B64B-722187763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4E896B-283F-4FA9-93BB-46CBB9D8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635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308604-DC9A-40C8-8734-F00F1E030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D12926-E6A8-48EC-8C05-7E362B2CD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1A3920-35BD-41F6-AEB2-727D97FBA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EFBA0-7FC5-4D9C-9B78-37157E9D94DE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9F18DC-AEA8-4343-B343-7F94CD16B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746AC3-8CB9-454E-BD06-3592FE537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4D6EC-6A05-43E6-B7A4-A4B4812E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97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A8AFA4-5C32-4100-9C6D-839A47E15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1">
            <a:extLst>
              <a:ext uri="{FF2B5EF4-FFF2-40B4-BE49-F238E27FC236}">
                <a16:creationId xmlns:a16="http://schemas.microsoft.com/office/drawing/2014/main" id="{96B5F253-7949-47C2-9DBD-1570ECDA2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799" y="685800"/>
            <a:ext cx="5421703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F61368-EF76-4AD3-951C-FAC476DEF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2683" y="685799"/>
            <a:ext cx="3576434" cy="2791690"/>
          </a:xfrm>
        </p:spPr>
        <p:txBody>
          <a:bodyPr anchor="b">
            <a:noAutofit/>
          </a:bodyPr>
          <a:lstStyle/>
          <a:p>
            <a:r>
              <a:rPr lang="ru-RU" sz="20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Историческая справка. Определение, формы заболевания, пути и факторы передачи. Источник инфекции. Группы риска. Симптомы заболевания. Профилактика туберкулёза.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95A255-0E39-4680-BC28-1026A10C4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9179" y="4046453"/>
            <a:ext cx="3083442" cy="1785506"/>
          </a:xfrm>
        </p:spPr>
        <p:txBody>
          <a:bodyPr anchor="t">
            <a:normAutofit/>
          </a:bodyPr>
          <a:lstStyle/>
          <a:p>
            <a:r>
              <a:rPr lang="ru-RU" sz="16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ФФБУЗ «Центр гигиены и эпидемиологии в ЯНАО в городах Ноябрьск, Муравленко»</a:t>
            </a:r>
          </a:p>
          <a:p>
            <a:r>
              <a:rPr lang="ru-RU" sz="16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Врач-эпидемиолог эпидемиологического отдела Маточкина А.С.</a:t>
            </a:r>
          </a:p>
        </p:txBody>
      </p:sp>
      <p:pic>
        <p:nvPicPr>
          <p:cNvPr id="5" name="Рисунок 4" descr="Изображение выглядит как текст, человек, рука&#10;&#10;Автоматически созданное описание">
            <a:extLst>
              <a:ext uri="{FF2B5EF4-FFF2-40B4-BE49-F238E27FC236}">
                <a16:creationId xmlns:a16="http://schemas.microsoft.com/office/drawing/2014/main" id="{11C486C1-7D47-4F4B-B02E-3EE25E3496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r="6089" b="-1"/>
          <a:stretch/>
        </p:blipFill>
        <p:spPr>
          <a:xfrm>
            <a:off x="6107503" y="685799"/>
            <a:ext cx="5410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71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04D445-21EB-430C-87B8-8308BB10A6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89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7A58B3-48D7-4839-AB7B-369C575B1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288" y="879894"/>
            <a:ext cx="4436102" cy="5297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целях раннего выявления туберкулёза у детей от 15 до 18 лет проводятся: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ежегодная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туберкулинодиагностика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периодические флюорографические обследования.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Пробу Манту проводят 1 раз в год всем детям в возрасте от 15 до 18 лет, независимо от результата предыдущих проб</a:t>
            </a:r>
          </a:p>
        </p:txBody>
      </p:sp>
    </p:spTree>
    <p:extLst>
      <p:ext uri="{BB962C8B-B14F-4D97-AF65-F5344CB8AC3E}">
        <p14:creationId xmlns:p14="http://schemas.microsoft.com/office/powerpoint/2010/main" val="3323277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FAA01-C8AE-4F33-A1F0-B5DA6C75F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туберкулёза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C41D73-241F-4696-84D2-3ADCD76CC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способом профилактики туберкулеза у детей является прививка БЦЖ.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Национальным календарем профилактических прививок вакцинацию проводят в роддоме в первые 3-7 дней жизни ребенка.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поддержания иммунитета повторные прививки проводятся в 6-7 лет.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 от того, привит ребенок против туберкулеза или нет, ему должна проводиться иммунодиагностика (определение специфической сенсибилизации организма к микобактериям туберкулеза (МБТ) путем постановки реакции Манту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Диаскинтеста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Пробу Манту проводят 1 раз в год детям с 12 месячного возраста до 7 лет включительно (при отсутствии вакцинации БЦЖ (БЦЖ-М) - с 6- месячного возраста 2 раза в год), с 8 до 17 лет включительно –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Диаскинтест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142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5F5C06-6932-4A79-B5BE-3F0A419ED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2" y="2851893"/>
            <a:ext cx="4452348" cy="3341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Профилактикой туберкулеза во взрослом возрасте является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ежегодное диспансерное наблюдение и выявление заболеваний на ранних стадиях (флюорография)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Ведение здорового образа жизни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Полноценное питание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Физическая активность 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Соблюдение правил личной гигиены</a:t>
            </a:r>
          </a:p>
        </p:txBody>
      </p:sp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AB4EC6A9-336D-4D66-9DE7-2A213703A6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52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9456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BD98B4-22B0-4999-B0AC-1C3169558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ru-RU" sz="5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Историческая справка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BCA28B-1103-4235-A12D-0139DBA37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2000" dirty="0"/>
              <a:t>	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24 марта по инициативе ВОЗ отмечается Всемирный день борьбы с туберкулезом, призванный повысить осведомленность общества об опасности этого легочного заболевания. Именно в этот день в 1882 году, Робертом Кохом был открыт возбудитель туберкулеза - палочка Коха, благодаря чему стали возможны диагностика и лечение этого заболевания.</a:t>
            </a:r>
          </a:p>
        </p:txBody>
      </p:sp>
      <p:pic>
        <p:nvPicPr>
          <p:cNvPr id="5" name="Рисунок 4" descr="Изображение выглядит как текст, ткань&#10;&#10;Автоматически созданное описание">
            <a:extLst>
              <a:ext uri="{FF2B5EF4-FFF2-40B4-BE49-F238E27FC236}">
                <a16:creationId xmlns:a16="http://schemas.microsoft.com/office/drawing/2014/main" id="{7DAF6E2D-15B7-4266-855B-0098C79F2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048" y="1197647"/>
            <a:ext cx="5458968" cy="4462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85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76670DC-0A2E-4D7E-8453-79E93CC0D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571500"/>
            <a:ext cx="10820400" cy="56054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классификации ВОЗ Российская Федерация продолжает оставаться страной, неблагополучной по туберкулезу.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Ситуация осложняется распространением устойчивых форм заболевания и туберкулеза, сочетанного с ВИЧ инфекцией и парентеральными вирусными гепатитами.</a:t>
            </a:r>
          </a:p>
        </p:txBody>
      </p:sp>
    </p:spTree>
    <p:extLst>
      <p:ext uri="{BB962C8B-B14F-4D97-AF65-F5344CB8AC3E}">
        <p14:creationId xmlns:p14="http://schemas.microsoft.com/office/powerpoint/2010/main" val="925107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C3D102-BC7B-4141-B717-7A9849E9A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Определение, формы заболевания, пути передачи, факторы передачи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30E084-151A-4010-BB6A-895B5840B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Туберкулез является инфекционным заболеванием, вызываемый микобактерией туберкулеза, которая наиболее часто поражает легкие. Помимо легочной формы туберкулеза встречается туберкулезное поражение лимфатической системы, костей, суставов, мочеполовых органов, кожи, глаз, нервной системы.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путь передачи - воздушно-капельный.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Возбудитель выделяется в воздух при кашле, чихании, разговоре в составе мельчайших капель, возможны также воздушно-пылевой, контактный, алиментарный пути передачи, не исключается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трансплацентарный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путь передачи инфекции.	</a:t>
            </a:r>
          </a:p>
        </p:txBody>
      </p:sp>
    </p:spTree>
    <p:extLst>
      <p:ext uri="{BB962C8B-B14F-4D97-AF65-F5344CB8AC3E}">
        <p14:creationId xmlns:p14="http://schemas.microsoft.com/office/powerpoint/2010/main" val="202124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329C57-BC1A-4A78-B8F1-CA7F003B7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90524"/>
            <a:ext cx="10795000" cy="6289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Основным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фактором передачи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возбудителя туберкулёзной инфекции является воздушная среда. Факторами передачи инфекции могут также являться инфицированные материалы от больных, контаминированные возбудителем объекты внешней среды.	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Возбудители туберкулёза сохраняют свою жизнеспособность в сухом состоянии до 3 лет, при нагревании выдерживают температуру выше 80°С. Микобактерий туберкулёза, находящиеся в мокроте, выживают при кипячении в пределах 5 минут, устойчивы к органическим и неорганическим кислотам, щелочам, многим окислителям, а также к воздействию четвертичных аммониевых соединений (ЧАС) и производных гуанидина, не чувствительны к рассеянному солнечному свету.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52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3E8BE1-71AE-4474-AA0D-0FCD2C5BA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инфекции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32F700-8F29-4292-8992-6BE958F20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Источником инфекции являются больные активной формой туберкулёза люди и животные. Наиболее опасными источниками инфекции являются больные туберкулёзом легких с наличием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бактериовыделения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(или) с деструктивными процессами в легких.</a:t>
            </a:r>
          </a:p>
        </p:txBody>
      </p:sp>
    </p:spTree>
    <p:extLst>
      <p:ext uri="{BB962C8B-B14F-4D97-AF65-F5344CB8AC3E}">
        <p14:creationId xmlns:p14="http://schemas.microsoft.com/office/powerpoint/2010/main" val="132418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C80C48-7768-4AD8-B852-6057A72EB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ru-RU" sz="5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риска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4AD024-98B7-47BA-B7A1-0353C11E4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группе риска по инфицированию туберкулезом находятся дети раннего возраста, пожилые люди, больные СПИД и ВИЧ-инфицированные, люди испытывающие частые переохлаждения, люди, живущие в сырых, плохо отапливаемых и проветриваемых помещениях.</a:t>
            </a:r>
          </a:p>
        </p:txBody>
      </p:sp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FE23E7D5-2EDC-4B47-9507-52586D7BA8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048" y="1627541"/>
            <a:ext cx="5458968" cy="360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01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B26402-EDDF-42D1-9F32-3B656192D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ru-RU" sz="5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Симптомы заболевания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8FF748-EF7F-49B8-B4B2-AFE9B8FCB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симптомы заболевания: кашель, длящийся более двух-трех недель, потеря веса, повышение температуры тела, ночная потливость. При их наличии в обязательном порядке необходимо обратиться к врачу.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D63B72D-84D0-4C6B-845F-F84F5885D2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44" r="5494" b="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14847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3ED2BC-1337-4169-8738-0814BBC2B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раннего выявления туберкулёза у детского населения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843AF9-E741-48DC-94A8-2BFB1066C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целях раннего выявления туберкулёза у детей (до 14 лет включительно) проводится иммунодиагностика. Внутрикожную аллергическую пробу с туберкулином (далее - проба Манту) проводят 1 раз в год всем вакцинированным против туберкулёза детям начиная с 12-месячного возраста до 7 лет включительно независимо от результата предыдущих проб, а также детям в возрасте от 8 до 14 лет включительно, не ревакцинированным против туберкулеза, у которых при предыдущем обследовании проба Манту дала отрицательный результат. Остальным детям в возрасте от 8 до 14 лет включительно проводится проба с аллергеном туберкулезным рекомбинантным или, при наличии противопоказаний,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vitro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тесты, основанные на оценке высвобождения Т-лимфоцитами гамма-интерферона.</a:t>
            </a:r>
          </a:p>
        </p:txBody>
      </p:sp>
    </p:spTree>
    <p:extLst>
      <p:ext uri="{BB962C8B-B14F-4D97-AF65-F5344CB8AC3E}">
        <p14:creationId xmlns:p14="http://schemas.microsoft.com/office/powerpoint/2010/main" val="28305180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754</Words>
  <Application>Microsoft Office PowerPoint</Application>
  <PresentationFormat>Широкоэкранный</PresentationFormat>
  <Paragraphs>32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Историческая справка. Определение, формы заболевания, пути и факторы передачи. Источник инфекции. Группы риска. Симптомы заболевания. Профилактика туберкулёза.</vt:lpstr>
      <vt:lpstr>Историческая справка</vt:lpstr>
      <vt:lpstr>Презентация PowerPoint</vt:lpstr>
      <vt:lpstr>Определение, формы заболевания, пути передачи, факторы передачи</vt:lpstr>
      <vt:lpstr>Презентация PowerPoint</vt:lpstr>
      <vt:lpstr>Источник инфекции</vt:lpstr>
      <vt:lpstr>Группы риска</vt:lpstr>
      <vt:lpstr>Симптомы заболевания</vt:lpstr>
      <vt:lpstr>Организация раннего выявления туберкулёза у детского населения</vt:lpstr>
      <vt:lpstr>Презентация PowerPoint</vt:lpstr>
      <vt:lpstr>Профилактика туберкулёза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365 Pro Plus</dc:creator>
  <cp:lastModifiedBy>365 Pro Plus</cp:lastModifiedBy>
  <cp:revision>9</cp:revision>
  <dcterms:created xsi:type="dcterms:W3CDTF">2022-03-15T09:49:59Z</dcterms:created>
  <dcterms:modified xsi:type="dcterms:W3CDTF">2022-03-16T10:05:03Z</dcterms:modified>
</cp:coreProperties>
</file>